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85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86" r:id="rId25"/>
    <p:sldId id="278" r:id="rId26"/>
    <p:sldId id="279" r:id="rId27"/>
    <p:sldId id="280" r:id="rId28"/>
    <p:sldId id="281" r:id="rId29"/>
    <p:sldId id="284" r:id="rId30"/>
    <p:sldId id="282" r:id="rId31"/>
    <p:sldId id="283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presProps" Target="presProps.xml"/><Relationship Id="rId31" Type="http://schemas.openxmlformats.org/officeDocument/2006/relationships/slide" Target="slides/slide30.xml"/><Relationship Id="rId34" Type="http://schemas.openxmlformats.org/officeDocument/2006/relationships/printerSettings" Target="printerSettings/printerSettings1.bin"/><Relationship Id="rId7" Type="http://schemas.openxmlformats.org/officeDocument/2006/relationships/slide" Target="slides/slide6.xml"/><Relationship Id="rId3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tableStyles" Target="tableStyle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C7B26-F41D-3046-AA47-F230B01E711B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7708-4DEF-2742-AA9C-11D45F7FE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C7B26-F41D-3046-AA47-F230B01E711B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7708-4DEF-2742-AA9C-11D45F7FE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C7B26-F41D-3046-AA47-F230B01E711B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7708-4DEF-2742-AA9C-11D45F7FE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C7B26-F41D-3046-AA47-F230B01E711B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7708-4DEF-2742-AA9C-11D45F7FE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C7B26-F41D-3046-AA47-F230B01E711B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7708-4DEF-2742-AA9C-11D45F7FE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C7B26-F41D-3046-AA47-F230B01E711B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7708-4DEF-2742-AA9C-11D45F7FE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C7B26-F41D-3046-AA47-F230B01E711B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7708-4DEF-2742-AA9C-11D45F7FE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C7B26-F41D-3046-AA47-F230B01E711B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7708-4DEF-2742-AA9C-11D45F7FE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C7B26-F41D-3046-AA47-F230B01E711B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7708-4DEF-2742-AA9C-11D45F7FE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C7B26-F41D-3046-AA47-F230B01E711B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7708-4DEF-2742-AA9C-11D45F7FE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C7B26-F41D-3046-AA47-F230B01E711B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7708-4DEF-2742-AA9C-11D45F7FE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C7B26-F41D-3046-AA47-F230B01E711B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07708-4DEF-2742-AA9C-11D45F7FE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533945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latin typeface="Handwriting - Dakota"/>
                <a:cs typeface="Handwriting - Dakota"/>
              </a:rPr>
              <a:t>¡Verbs</a:t>
            </a:r>
            <a:r>
              <a:rPr lang="en-US" sz="8800" b="1" dirty="0" smtClean="0">
                <a:latin typeface="Handwriting - Dakota"/>
                <a:cs typeface="Handwriting - Dakota"/>
              </a:rPr>
              <a:t>!</a:t>
            </a:r>
            <a:br>
              <a:rPr lang="en-US" sz="8800" b="1" dirty="0" smtClean="0">
                <a:latin typeface="Handwriting - Dakota"/>
                <a:cs typeface="Handwriting - Dakota"/>
              </a:rPr>
            </a:br>
            <a:r>
              <a:rPr lang="en-US" sz="8800" b="1" dirty="0" smtClean="0">
                <a:latin typeface="Handwriting - Dakota"/>
                <a:cs typeface="Handwriting - Dakota"/>
              </a:rPr>
              <a:t>A Semester Review</a:t>
            </a:r>
            <a:br>
              <a:rPr lang="en-US" sz="8800" b="1" dirty="0" smtClean="0">
                <a:latin typeface="Handwriting - Dakota"/>
                <a:cs typeface="Handwriting - Dakota"/>
              </a:rPr>
            </a:br>
            <a:r>
              <a:rPr lang="en-US" sz="2400" b="1" dirty="0" smtClean="0">
                <a:latin typeface="Handwriting - Dakota"/>
                <a:cs typeface="Handwriting - Dakota"/>
              </a:rPr>
              <a:t>Because I love you guys</a:t>
            </a:r>
            <a:br>
              <a:rPr lang="en-US" sz="2400" b="1" dirty="0" smtClean="0">
                <a:latin typeface="Handwriting - Dakota"/>
                <a:cs typeface="Handwriting - Dakota"/>
              </a:rPr>
            </a:br>
            <a:r>
              <a:rPr lang="en-US" sz="2400" b="1" dirty="0" smtClean="0">
                <a:latin typeface="Handwriting - Dakota"/>
                <a:cs typeface="Handwriting - Dakota"/>
              </a:rPr>
              <a:t>Learn </a:t>
            </a:r>
            <a:r>
              <a:rPr lang="en-US" sz="2400" b="1" smtClean="0">
                <a:latin typeface="Handwriting - Dakota"/>
                <a:cs typeface="Handwriting - Dakota"/>
              </a:rPr>
              <a:t>these verbs!!</a:t>
            </a:r>
            <a:endParaRPr lang="en-US" sz="2400" b="1" dirty="0">
              <a:latin typeface="Handwriting - Dakota"/>
              <a:cs typeface="Handwriting - Dakot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292933"/>
          </a:xfrm>
        </p:spPr>
        <p:txBody>
          <a:bodyPr/>
          <a:lstStyle/>
          <a:p>
            <a:r>
              <a:rPr lang="en-US" dirty="0" smtClean="0"/>
              <a:t>Saber- to know</a:t>
            </a:r>
            <a:br>
              <a:rPr lang="en-US" dirty="0" smtClean="0"/>
            </a:br>
            <a:r>
              <a:rPr lang="en-US" dirty="0" err="1" smtClean="0">
                <a:solidFill>
                  <a:srgbClr val="FFFF00"/>
                </a:solidFill>
              </a:rPr>
              <a:t>Yo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Sé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Sabemos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Sabes</a:t>
            </a:r>
            <a:r>
              <a:rPr lang="en-US" dirty="0" smtClean="0"/>
              <a:t>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Sabéis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Sabe</a:t>
            </a:r>
            <a:r>
              <a:rPr lang="en-US" dirty="0" smtClean="0"/>
              <a:t>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Saben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Only irregular in the “</a:t>
            </a:r>
            <a:r>
              <a:rPr lang="en-US" dirty="0" err="1" smtClean="0"/>
              <a:t>Yo</a:t>
            </a:r>
            <a:r>
              <a:rPr lang="en-US" dirty="0" smtClean="0"/>
              <a:t>” form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2548"/>
          </a:xfrm>
        </p:spPr>
        <p:txBody>
          <a:bodyPr/>
          <a:lstStyle/>
          <a:p>
            <a:r>
              <a:rPr lang="en-US" dirty="0" err="1" smtClean="0"/>
              <a:t>Gustar</a:t>
            </a:r>
            <a:r>
              <a:rPr lang="en-US" dirty="0" smtClean="0"/>
              <a:t>- to like, to be pleasing </a:t>
            </a:r>
            <a:br>
              <a:rPr lang="en-US" dirty="0" smtClean="0"/>
            </a:br>
            <a:r>
              <a:rPr lang="en-US" dirty="0" smtClean="0"/>
              <a:t>me</a:t>
            </a:r>
            <a:br>
              <a:rPr lang="en-US" dirty="0" smtClean="0"/>
            </a:br>
            <a:r>
              <a:rPr lang="en-US" dirty="0" err="1" smtClean="0"/>
              <a:t>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</a:t>
            </a:r>
            <a:br>
              <a:rPr lang="en-US" dirty="0" smtClean="0"/>
            </a:br>
            <a:r>
              <a:rPr lang="en-US" dirty="0" smtClean="0"/>
              <a:t>						</a:t>
            </a:r>
            <a:r>
              <a:rPr lang="en-US" dirty="0" err="1" smtClean="0"/>
              <a:t>nos</a:t>
            </a:r>
            <a:r>
              <a:rPr lang="en-US" dirty="0" smtClean="0"/>
              <a:t>			</a:t>
            </a:r>
            <a:r>
              <a:rPr lang="en-US" dirty="0" err="1"/>
              <a:t>g</a:t>
            </a:r>
            <a:r>
              <a:rPr lang="en-US" dirty="0" err="1" smtClean="0"/>
              <a:t>usta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les</a:t>
            </a:r>
            <a:br>
              <a:rPr lang="en-US" dirty="0" smtClean="0"/>
            </a:br>
            <a:r>
              <a:rPr lang="en-US" dirty="0" smtClean="0"/>
              <a:t>If what is being liked is singular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215485"/>
          </a:xfrm>
        </p:spPr>
        <p:txBody>
          <a:bodyPr/>
          <a:lstStyle/>
          <a:p>
            <a:r>
              <a:rPr lang="en-US" dirty="0" err="1" smtClean="0"/>
              <a:t>Gustar</a:t>
            </a:r>
            <a:r>
              <a:rPr lang="en-US" dirty="0" smtClean="0"/>
              <a:t>- to like, to be pleasing</a:t>
            </a:r>
            <a:br>
              <a:rPr lang="en-US" dirty="0" smtClean="0"/>
            </a:br>
            <a:r>
              <a:rPr lang="en-US" dirty="0" smtClean="0"/>
              <a:t>me</a:t>
            </a:r>
            <a:br>
              <a:rPr lang="en-US" dirty="0" smtClean="0"/>
            </a:br>
            <a:r>
              <a:rPr lang="en-US" dirty="0" err="1" smtClean="0"/>
              <a:t>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</a:t>
            </a:r>
            <a:br>
              <a:rPr lang="en-US" dirty="0" smtClean="0"/>
            </a:br>
            <a:r>
              <a:rPr lang="en-US" dirty="0" smtClean="0"/>
              <a:t>							</a:t>
            </a:r>
            <a:r>
              <a:rPr lang="en-US" dirty="0" err="1" smtClean="0"/>
              <a:t>nos</a:t>
            </a:r>
            <a:r>
              <a:rPr lang="en-US" dirty="0" smtClean="0"/>
              <a:t>			</a:t>
            </a:r>
            <a:r>
              <a:rPr lang="en-US" dirty="0" err="1" smtClean="0"/>
              <a:t>gustan</a:t>
            </a:r>
            <a:r>
              <a:rPr lang="en-US" dirty="0" smtClean="0"/>
              <a:t>	</a:t>
            </a:r>
            <a:br>
              <a:rPr lang="en-US" dirty="0" smtClean="0"/>
            </a:br>
            <a:r>
              <a:rPr lang="en-US" dirty="0" err="1" smtClean="0"/>
              <a:t>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les</a:t>
            </a:r>
            <a:br>
              <a:rPr lang="en-US" dirty="0" smtClean="0"/>
            </a:br>
            <a:r>
              <a:rPr lang="en-US" dirty="0" smtClean="0"/>
              <a:t>If what is being liked is plural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859225"/>
          </a:xfrm>
        </p:spPr>
        <p:txBody>
          <a:bodyPr/>
          <a:lstStyle/>
          <a:p>
            <a:r>
              <a:rPr lang="en-US" dirty="0" err="1" smtClean="0"/>
              <a:t>Ejemplos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 </a:t>
            </a:r>
            <a:r>
              <a:rPr lang="en-US" dirty="0" err="1" smtClean="0"/>
              <a:t>gusta</a:t>
            </a:r>
            <a:r>
              <a:rPr lang="en-US" dirty="0" smtClean="0"/>
              <a:t> la </a:t>
            </a:r>
            <a:r>
              <a:rPr lang="en-US" dirty="0" err="1" smtClean="0"/>
              <a:t>biología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 like biology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 </a:t>
            </a:r>
            <a:r>
              <a:rPr lang="en-US" dirty="0" err="1" smtClean="0"/>
              <a:t>gustan</a:t>
            </a:r>
            <a:r>
              <a:rPr lang="en-US" dirty="0" smtClean="0"/>
              <a:t> tacos</a:t>
            </a:r>
            <a:br>
              <a:rPr lang="en-US" dirty="0" smtClean="0"/>
            </a:br>
            <a:r>
              <a:rPr lang="en-US" dirty="0" smtClean="0"/>
              <a:t>I like tacos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215485"/>
          </a:xfrm>
        </p:spPr>
        <p:txBody>
          <a:bodyPr/>
          <a:lstStyle/>
          <a:p>
            <a:r>
              <a:rPr lang="en-US" dirty="0" smtClean="0"/>
              <a:t>Regular “AR” verbs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Estudiar</a:t>
            </a:r>
            <a:r>
              <a:rPr lang="en-US" dirty="0" smtClean="0"/>
              <a:t>- to study</a:t>
            </a:r>
            <a:br>
              <a:rPr lang="en-US" dirty="0" smtClean="0"/>
            </a:br>
            <a:r>
              <a:rPr lang="en-US" dirty="0" err="1" smtClean="0"/>
              <a:t>Escuchar</a:t>
            </a:r>
            <a:r>
              <a:rPr lang="en-US" dirty="0" smtClean="0"/>
              <a:t>- to listen</a:t>
            </a:r>
            <a:br>
              <a:rPr lang="en-US" dirty="0" smtClean="0"/>
            </a:br>
            <a:r>
              <a:rPr lang="en-US" dirty="0" err="1" smtClean="0"/>
              <a:t>Mirar</a:t>
            </a:r>
            <a:r>
              <a:rPr lang="en-US" dirty="0" smtClean="0"/>
              <a:t>-to see/watch</a:t>
            </a:r>
            <a:br>
              <a:rPr lang="en-US" dirty="0" smtClean="0"/>
            </a:br>
            <a:r>
              <a:rPr lang="en-US" dirty="0" err="1" smtClean="0"/>
              <a:t>Hablar</a:t>
            </a:r>
            <a:r>
              <a:rPr lang="en-US" dirty="0" smtClean="0"/>
              <a:t>-to speak/talk</a:t>
            </a:r>
            <a:br>
              <a:rPr lang="en-US" dirty="0" smtClean="0"/>
            </a:br>
            <a:r>
              <a:rPr lang="en-US" dirty="0" err="1" smtClean="0"/>
              <a:t>Caminar</a:t>
            </a:r>
            <a:r>
              <a:rPr lang="en-US" dirty="0" smtClean="0"/>
              <a:t>- to walk</a:t>
            </a:r>
            <a:br>
              <a:rPr lang="en-US" dirty="0" smtClean="0"/>
            </a:br>
            <a:r>
              <a:rPr lang="en-US" dirty="0" err="1" smtClean="0"/>
              <a:t>Cantar</a:t>
            </a:r>
            <a:r>
              <a:rPr lang="en-US" dirty="0" smtClean="0"/>
              <a:t>- to sing</a:t>
            </a:r>
            <a:br>
              <a:rPr lang="en-US" dirty="0" smtClean="0"/>
            </a:br>
            <a:r>
              <a:rPr lang="en-US" dirty="0" err="1" smtClean="0"/>
              <a:t>Levantar</a:t>
            </a:r>
            <a:r>
              <a:rPr lang="en-US" dirty="0" smtClean="0"/>
              <a:t>- to lift/raise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84506"/>
          </a:xfrm>
        </p:spPr>
        <p:txBody>
          <a:bodyPr/>
          <a:lstStyle/>
          <a:p>
            <a:r>
              <a:rPr lang="en-US" dirty="0" smtClean="0"/>
              <a:t>The Format:</a:t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>
                <a:ea typeface="Wingdings"/>
                <a:cs typeface="Wingdings"/>
              </a:rPr>
              <a:t>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/>
              <a:t>a</a:t>
            </a:r>
            <a:r>
              <a:rPr lang="en-US" dirty="0" err="1" smtClean="0"/>
              <a:t>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>
                <a:ea typeface="Wingdings"/>
                <a:cs typeface="Wingdings"/>
              </a:rPr>
              <a:t>áis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Él/Ella/Ud.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/>
              <a:t>a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Ellos/Ellas/Uds.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/>
              <a:t>a</a:t>
            </a:r>
            <a:r>
              <a:rPr lang="en-US" dirty="0" err="1" smtClean="0"/>
              <a:t>n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61954"/>
          </a:xfrm>
        </p:spPr>
        <p:txBody>
          <a:bodyPr/>
          <a:lstStyle/>
          <a:p>
            <a:r>
              <a:rPr lang="en-US" dirty="0" err="1" smtClean="0"/>
              <a:t>Estudiar</a:t>
            </a:r>
            <a:r>
              <a:rPr lang="en-US" dirty="0" smtClean="0"/>
              <a:t>- to study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Estudio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Estudiamos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Estudias</a:t>
            </a:r>
            <a:r>
              <a:rPr lang="en-US" dirty="0" smtClean="0"/>
              <a:t> 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Estudiáis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Estudia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Estuduan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277443"/>
          </a:xfrm>
        </p:spPr>
        <p:txBody>
          <a:bodyPr/>
          <a:lstStyle/>
          <a:p>
            <a:r>
              <a:rPr lang="en-US" dirty="0" err="1" smtClean="0"/>
              <a:t>Escuchar</a:t>
            </a:r>
            <a:r>
              <a:rPr lang="en-US" dirty="0" smtClean="0"/>
              <a:t>- to listen/hear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Escucho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Escuchamos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Escuchas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Escucháis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Escucha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Escuchan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9402"/>
          </a:xfrm>
        </p:spPr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- to see/watch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Miro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Miramos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Miras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Miráis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Mira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Miran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08422"/>
          </a:xfrm>
        </p:spPr>
        <p:txBody>
          <a:bodyPr/>
          <a:lstStyle/>
          <a:p>
            <a:r>
              <a:rPr lang="en-US" dirty="0" err="1" smtClean="0"/>
              <a:t>Hablar</a:t>
            </a:r>
            <a:r>
              <a:rPr lang="en-US" dirty="0" smtClean="0"/>
              <a:t>- to speak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Hablo</a:t>
            </a:r>
            <a:r>
              <a:rPr lang="en-US" dirty="0" smtClean="0"/>
              <a:t>	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Hablamos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Hablas</a:t>
            </a:r>
            <a:r>
              <a:rPr lang="en-US" dirty="0" smtClean="0"/>
              <a:t>	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Habláis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Habla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Hablan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091569"/>
          </a:xfrm>
        </p:spPr>
        <p:txBody>
          <a:bodyPr/>
          <a:lstStyle/>
          <a:p>
            <a:r>
              <a:rPr lang="en-US" u="sng" dirty="0" smtClean="0"/>
              <a:t>Irregular Verbs we have learned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Ser-to be</a:t>
            </a:r>
            <a:br>
              <a:rPr lang="en-US" dirty="0" smtClean="0"/>
            </a:br>
            <a:r>
              <a:rPr lang="en-US" dirty="0" err="1" smtClean="0"/>
              <a:t>Estar</a:t>
            </a:r>
            <a:r>
              <a:rPr lang="en-US" dirty="0" smtClean="0"/>
              <a:t>-to be</a:t>
            </a:r>
            <a:br>
              <a:rPr lang="en-US" dirty="0" smtClean="0"/>
            </a:br>
            <a:r>
              <a:rPr lang="en-US" dirty="0" err="1" smtClean="0"/>
              <a:t>Tener</a:t>
            </a:r>
            <a:r>
              <a:rPr lang="en-US" dirty="0" smtClean="0"/>
              <a:t>- to have</a:t>
            </a:r>
            <a:br>
              <a:rPr lang="en-US" dirty="0" smtClean="0"/>
            </a:br>
            <a:r>
              <a:rPr lang="en-US" dirty="0" err="1" smtClean="0"/>
              <a:t>Ir</a:t>
            </a:r>
            <a:r>
              <a:rPr lang="en-US" dirty="0" smtClean="0"/>
              <a:t>- to go</a:t>
            </a:r>
            <a:br>
              <a:rPr lang="en-US" dirty="0" smtClean="0"/>
            </a:br>
            <a:r>
              <a:rPr lang="en-US" dirty="0" err="1" smtClean="0"/>
              <a:t>Gustar</a:t>
            </a:r>
            <a:r>
              <a:rPr lang="en-US" dirty="0" smtClean="0"/>
              <a:t>- to like/to be pleasing to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153527"/>
          </a:xfrm>
        </p:spPr>
        <p:txBody>
          <a:bodyPr/>
          <a:lstStyle/>
          <a:p>
            <a:r>
              <a:rPr lang="en-US" dirty="0" err="1" smtClean="0"/>
              <a:t>Caminar</a:t>
            </a:r>
            <a:r>
              <a:rPr lang="en-US" dirty="0" smtClean="0"/>
              <a:t>- to walk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Camino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Caminamos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Caminas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Camináis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Camina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Caminan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08422"/>
          </a:xfrm>
        </p:spPr>
        <p:txBody>
          <a:bodyPr/>
          <a:lstStyle/>
          <a:p>
            <a:r>
              <a:rPr lang="en-US" dirty="0" err="1" smtClean="0"/>
              <a:t>Cantar</a:t>
            </a:r>
            <a:r>
              <a:rPr lang="en-US" dirty="0" smtClean="0"/>
              <a:t>- to sing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Canto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Cantamos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Cantas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Cantáis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Canta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Cantan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61954"/>
          </a:xfrm>
        </p:spPr>
        <p:txBody>
          <a:bodyPr/>
          <a:lstStyle/>
          <a:p>
            <a:r>
              <a:rPr lang="en-US" dirty="0" err="1" smtClean="0"/>
              <a:t>Levantar</a:t>
            </a:r>
            <a:r>
              <a:rPr lang="en-US" dirty="0" smtClean="0"/>
              <a:t>- to lift/raise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Levanto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Levantamos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Lavantas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Levantáis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Levanta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Levantan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797267"/>
          </a:xfrm>
        </p:spPr>
        <p:txBody>
          <a:bodyPr/>
          <a:lstStyle/>
          <a:p>
            <a:r>
              <a:rPr lang="en-US" dirty="0" smtClean="0"/>
              <a:t>Regular “ER” Verbs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Comer- to eat</a:t>
            </a:r>
            <a:br>
              <a:rPr lang="en-US" dirty="0" smtClean="0"/>
            </a:br>
            <a:r>
              <a:rPr lang="en-US" dirty="0" err="1" smtClean="0"/>
              <a:t>Comprender</a:t>
            </a:r>
            <a:r>
              <a:rPr lang="en-US" dirty="0" smtClean="0"/>
              <a:t>- to understand</a:t>
            </a:r>
            <a:br>
              <a:rPr lang="en-US" dirty="0" smtClean="0"/>
            </a:br>
            <a:r>
              <a:rPr lang="en-US" dirty="0" smtClean="0"/>
              <a:t>Leer- to read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46464"/>
          </a:xfrm>
        </p:spPr>
        <p:txBody>
          <a:bodyPr/>
          <a:lstStyle/>
          <a:p>
            <a:r>
              <a:rPr lang="en-US" dirty="0" smtClean="0"/>
              <a:t>The Format:</a:t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>
                <a:solidFill>
                  <a:srgbClr val="FFFF00"/>
                </a:solidFill>
              </a:rPr>
              <a:t>e</a:t>
            </a:r>
            <a:r>
              <a:rPr lang="en-US" dirty="0" err="1" smtClean="0">
                <a:solidFill>
                  <a:srgbClr val="FFFF00"/>
                </a:solidFill>
              </a:rPr>
              <a:t>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es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>
                <a:solidFill>
                  <a:srgbClr val="FFFF00"/>
                </a:solidFill>
              </a:rPr>
              <a:t>éis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Él/Ella/Ud.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e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Ellos/Ellas/Uds.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Nosotros</a:t>
            </a:r>
            <a:r>
              <a:rPr lang="en-US" dirty="0" smtClean="0"/>
              <a:t> and </a:t>
            </a:r>
            <a:r>
              <a:rPr lang="en-US" dirty="0" err="1" smtClean="0"/>
              <a:t>Vosotros</a:t>
            </a:r>
            <a:r>
              <a:rPr lang="en-US" dirty="0" smtClean="0"/>
              <a:t> are the only different forms between “</a:t>
            </a:r>
            <a:r>
              <a:rPr lang="en-US" dirty="0" err="1" smtClean="0"/>
              <a:t>Er</a:t>
            </a:r>
            <a:r>
              <a:rPr lang="en-US" dirty="0" smtClean="0"/>
              <a:t>” and “IR” verbs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99996"/>
          </a:xfrm>
        </p:spPr>
        <p:txBody>
          <a:bodyPr/>
          <a:lstStyle/>
          <a:p>
            <a:r>
              <a:rPr lang="en-US" dirty="0" smtClean="0"/>
              <a:t>Comer- to eat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Como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Comemos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Comes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Coméis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Come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Comen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Note: Como= I eat</a:t>
            </a:r>
            <a:br>
              <a:rPr lang="en-US" dirty="0" smtClean="0"/>
            </a:br>
            <a:r>
              <a:rPr lang="en-US" dirty="0" smtClean="0"/>
              <a:t>¿</a:t>
            </a:r>
            <a:r>
              <a:rPr lang="en-US" dirty="0" err="1" smtClean="0"/>
              <a:t>C</a:t>
            </a:r>
            <a:r>
              <a:rPr lang="en-US" dirty="0" err="1" smtClean="0">
                <a:solidFill>
                  <a:srgbClr val="FFFF00"/>
                </a:solidFill>
              </a:rPr>
              <a:t>ó</a:t>
            </a:r>
            <a:r>
              <a:rPr lang="en-US" dirty="0" err="1" smtClean="0"/>
              <a:t>mo</a:t>
            </a:r>
            <a:r>
              <a:rPr lang="en-US" dirty="0" smtClean="0"/>
              <a:t>?= ¿what?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7"/>
            <a:ext cx="9144000" cy="6138037"/>
          </a:xfrm>
        </p:spPr>
        <p:txBody>
          <a:bodyPr/>
          <a:lstStyle/>
          <a:p>
            <a:r>
              <a:rPr lang="en-US" dirty="0" err="1" smtClean="0"/>
              <a:t>Comprender</a:t>
            </a:r>
            <a:r>
              <a:rPr lang="en-US" dirty="0" smtClean="0"/>
              <a:t>- to understand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err="1" smtClean="0"/>
              <a:t>Yo</a:t>
            </a:r>
            <a:r>
              <a:rPr lang="en-US" sz="3600" dirty="0" smtClean="0"/>
              <a:t> </a:t>
            </a:r>
            <a:r>
              <a:rPr lang="en-US" sz="3600" dirty="0" err="1" smtClean="0"/>
              <a:t>Comprendo</a:t>
            </a:r>
            <a:r>
              <a:rPr lang="en-US" sz="3600" dirty="0" smtClean="0"/>
              <a:t>				</a:t>
            </a:r>
            <a:r>
              <a:rPr lang="en-US" sz="3600" dirty="0" err="1" smtClean="0"/>
              <a:t>Nosotros</a:t>
            </a:r>
            <a:r>
              <a:rPr lang="en-US" sz="3600" dirty="0" smtClean="0"/>
              <a:t> </a:t>
            </a:r>
            <a:r>
              <a:rPr lang="en-US" sz="3600" dirty="0" err="1" smtClean="0"/>
              <a:t>Comprendemos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Tú</a:t>
            </a:r>
            <a:r>
              <a:rPr lang="en-US" sz="3600" dirty="0" smtClean="0"/>
              <a:t> </a:t>
            </a:r>
            <a:r>
              <a:rPr lang="en-US" sz="3600" dirty="0" err="1" smtClean="0"/>
              <a:t>Comprendes</a:t>
            </a:r>
            <a:r>
              <a:rPr lang="en-US" sz="3600" dirty="0" smtClean="0"/>
              <a:t>			</a:t>
            </a:r>
            <a:r>
              <a:rPr lang="en-US" sz="3600" dirty="0" err="1" smtClean="0"/>
              <a:t>Vosotros</a:t>
            </a:r>
            <a:r>
              <a:rPr lang="en-US" sz="3600" dirty="0" smtClean="0"/>
              <a:t> </a:t>
            </a:r>
            <a:r>
              <a:rPr lang="en-US" sz="3600" dirty="0" err="1" smtClean="0"/>
              <a:t>Comprendéis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Él/Ella/Ud</a:t>
            </a:r>
            <a:r>
              <a:rPr lang="en-US" sz="3600" dirty="0" smtClean="0"/>
              <a:t>. </a:t>
            </a:r>
            <a:r>
              <a:rPr lang="en-US" sz="3600" dirty="0" err="1" smtClean="0"/>
              <a:t>Comprende</a:t>
            </a:r>
            <a:r>
              <a:rPr lang="en-US" sz="3600" dirty="0" smtClean="0"/>
              <a:t>		</a:t>
            </a:r>
            <a:br>
              <a:rPr lang="en-US" sz="3600" dirty="0" smtClean="0"/>
            </a:br>
            <a:r>
              <a:rPr lang="en-US" sz="3600" dirty="0" err="1" smtClean="0"/>
              <a:t>Ellos/Ellas/Uds</a:t>
            </a:r>
            <a:r>
              <a:rPr lang="en-US" sz="3600" dirty="0" smtClean="0"/>
              <a:t>. </a:t>
            </a:r>
            <a:r>
              <a:rPr lang="en-US" sz="3600" dirty="0" err="1" smtClean="0"/>
              <a:t>Comprenden</a:t>
            </a:r>
            <a:endParaRPr lang="en-US" sz="3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605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Leer- to read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 Leo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Leemos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Lees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Leéis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Lee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Leen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Note: Lee is pronounced </a:t>
            </a:r>
            <a:r>
              <a:rPr lang="en-US" dirty="0" err="1" smtClean="0"/>
              <a:t>Leh</a:t>
            </a:r>
            <a:r>
              <a:rPr lang="en-US" dirty="0" smtClean="0"/>
              <a:t>, NOT LEEEE </a:t>
            </a:r>
            <a:r>
              <a:rPr lang="en-US" dirty="0" err="1" smtClean="0">
                <a:sym typeface="Wingdings"/>
              </a:rPr>
              <a:t>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277443"/>
          </a:xfrm>
        </p:spPr>
        <p:txBody>
          <a:bodyPr/>
          <a:lstStyle/>
          <a:p>
            <a:r>
              <a:rPr lang="en-US" dirty="0" smtClean="0"/>
              <a:t>Regular “IR” Verbs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Vivir</a:t>
            </a:r>
            <a:r>
              <a:rPr lang="en-US" dirty="0" smtClean="0"/>
              <a:t>- to live</a:t>
            </a:r>
            <a:br>
              <a:rPr lang="en-US" dirty="0" smtClean="0"/>
            </a:br>
            <a:r>
              <a:rPr lang="en-US" dirty="0" err="1" smtClean="0"/>
              <a:t>Escribir</a:t>
            </a:r>
            <a:r>
              <a:rPr lang="en-US" dirty="0" smtClean="0"/>
              <a:t>- to write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277443"/>
          </a:xfrm>
        </p:spPr>
        <p:txBody>
          <a:bodyPr/>
          <a:lstStyle/>
          <a:p>
            <a:r>
              <a:rPr lang="en-US" dirty="0" smtClean="0"/>
              <a:t>The Format:</a:t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/>
              <a:t>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>
                <a:solidFill>
                  <a:srgbClr val="FFFF00"/>
                </a:solidFill>
              </a:rPr>
              <a:t>imos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es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>
                <a:solidFill>
                  <a:srgbClr val="FFFF00"/>
                </a:solidFill>
              </a:rPr>
              <a:t>ís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Él/Ella/Ud.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/>
              <a:t>e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Ellos/Ellas/Uds.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Nosotros</a:t>
            </a:r>
            <a:r>
              <a:rPr lang="en-US" dirty="0" smtClean="0"/>
              <a:t> and </a:t>
            </a:r>
            <a:r>
              <a:rPr lang="en-US" dirty="0" err="1" smtClean="0"/>
              <a:t>Vosotros</a:t>
            </a:r>
            <a:r>
              <a:rPr lang="en-US" dirty="0" smtClean="0"/>
              <a:t> are the only difference between IR and ER conjugations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99996"/>
          </a:xfrm>
        </p:spPr>
        <p:txBody>
          <a:bodyPr/>
          <a:lstStyle/>
          <a:p>
            <a:r>
              <a:rPr lang="en-US" dirty="0" smtClean="0"/>
              <a:t>Ser- to be</a:t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Soy	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Somos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	</a:t>
            </a:r>
            <a:r>
              <a:rPr lang="en-US" dirty="0" err="1" smtClean="0"/>
              <a:t>Eres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Soís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Es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Son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Used with permanent states of being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3912"/>
          </a:xfrm>
        </p:spPr>
        <p:txBody>
          <a:bodyPr/>
          <a:lstStyle/>
          <a:p>
            <a:r>
              <a:rPr lang="en-US" dirty="0" err="1" smtClean="0"/>
              <a:t>Vivir</a:t>
            </a:r>
            <a:r>
              <a:rPr lang="en-US" dirty="0" smtClean="0"/>
              <a:t>- to live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Vivo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Vivimos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Vives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Vivís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Vive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Viven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08422"/>
          </a:xfrm>
        </p:spPr>
        <p:txBody>
          <a:bodyPr/>
          <a:lstStyle/>
          <a:p>
            <a:r>
              <a:rPr lang="en-US" dirty="0" err="1" smtClean="0"/>
              <a:t>Escribir</a:t>
            </a:r>
            <a:r>
              <a:rPr lang="en-US" dirty="0" smtClean="0"/>
              <a:t>- to write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Escribo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Escribimos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Escribes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Escribís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Escribe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Escriben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2929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Other things to review:</a:t>
            </a:r>
            <a:br>
              <a:rPr lang="en-US" dirty="0" smtClean="0"/>
            </a:br>
            <a:r>
              <a:rPr lang="en-US" dirty="0" smtClean="0"/>
              <a:t>Vocabulary words</a:t>
            </a:r>
            <a:br>
              <a:rPr lang="en-US" dirty="0" smtClean="0"/>
            </a:br>
            <a:r>
              <a:rPr lang="en-US" dirty="0" smtClean="0"/>
              <a:t>Noun and Adjective agreement</a:t>
            </a:r>
            <a:br>
              <a:rPr lang="en-US" dirty="0" smtClean="0"/>
            </a:br>
            <a:r>
              <a:rPr lang="en-US" dirty="0" err="1" smtClean="0"/>
              <a:t>Pluralization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Introducing yourself</a:t>
            </a:r>
            <a:br>
              <a:rPr lang="en-US" dirty="0" smtClean="0"/>
            </a:br>
            <a:r>
              <a:rPr lang="en-US" dirty="0" smtClean="0"/>
              <a:t>Introducing others</a:t>
            </a:r>
            <a:br>
              <a:rPr lang="en-US" dirty="0" smtClean="0"/>
            </a:br>
            <a:r>
              <a:rPr lang="en-US" dirty="0" smtClean="0"/>
              <a:t>Saying Hello and Goodbye</a:t>
            </a:r>
            <a:br>
              <a:rPr lang="en-US" dirty="0" smtClean="0"/>
            </a:br>
            <a:r>
              <a:rPr lang="en-US" dirty="0" smtClean="0"/>
              <a:t>Telling someone your age</a:t>
            </a:r>
            <a:br>
              <a:rPr lang="en-US" dirty="0" smtClean="0"/>
            </a:br>
            <a:r>
              <a:rPr lang="en-US" smtClean="0"/>
              <a:t>Telling someone </a:t>
            </a:r>
            <a:r>
              <a:rPr lang="en-US" dirty="0" smtClean="0"/>
              <a:t>where you are from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99996"/>
          </a:xfrm>
        </p:spPr>
        <p:txBody>
          <a:bodyPr/>
          <a:lstStyle/>
          <a:p>
            <a:r>
              <a:rPr lang="en-US" dirty="0" err="1" smtClean="0"/>
              <a:t>Estar</a:t>
            </a:r>
            <a:r>
              <a:rPr lang="en-US" dirty="0" smtClean="0"/>
              <a:t>- to be</a:t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Estoy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Estamos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Estás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Estáis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Está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Están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Used with temporary states of being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85870"/>
          </a:xfrm>
        </p:spPr>
        <p:txBody>
          <a:bodyPr>
            <a:normAutofit/>
          </a:bodyPr>
          <a:lstStyle/>
          <a:p>
            <a:pPr fontAlgn="t"/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200" y="170385"/>
          <a:ext cx="8229600" cy="667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6516"/>
                <a:gridCol w="4533084"/>
              </a:tblGrid>
              <a:tr h="649012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SER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★Used with De to indicate origin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Ex: Soy de Michigan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I am from Michigan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/>
                      </a:r>
                      <a:br>
                        <a:rPr lang="en-US" b="1" dirty="0" smtClean="0"/>
                      </a:br>
                      <a:r>
                        <a:rPr lang="en-US" b="1" dirty="0" smtClean="0"/>
                        <a:t>★Used to identify one’s profession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Ex: </a:t>
                      </a:r>
                      <a:r>
                        <a:rPr lang="en-US" b="1" dirty="0" err="1" smtClean="0"/>
                        <a:t>Yo</a:t>
                      </a:r>
                      <a:r>
                        <a:rPr lang="en-US" b="1" dirty="0" smtClean="0"/>
                        <a:t> soy </a:t>
                      </a:r>
                      <a:r>
                        <a:rPr lang="en-US" b="1" dirty="0" err="1" smtClean="0"/>
                        <a:t>profesora</a:t>
                      </a:r>
                      <a:r>
                        <a:rPr lang="en-US" b="1" dirty="0" smtClean="0"/>
                        <a:t/>
                      </a:r>
                      <a:br>
                        <a:rPr lang="en-US" b="1" dirty="0" smtClean="0"/>
                      </a:br>
                      <a:r>
                        <a:rPr lang="en-US" b="1" dirty="0" smtClean="0"/>
                        <a:t>I am a teacher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/>
                      </a:r>
                      <a:br>
                        <a:rPr lang="en-US" b="1" dirty="0" smtClean="0"/>
                      </a:br>
                      <a:r>
                        <a:rPr lang="en-US" b="1" dirty="0" smtClean="0"/>
                        <a:t>★Used with de to indicate </a:t>
                      </a:r>
                      <a:r>
                        <a:rPr lang="en-US" b="1" dirty="0" err="1" smtClean="0"/>
                        <a:t>posession</a:t>
                      </a:r>
                      <a:r>
                        <a:rPr lang="en-US" b="1" dirty="0" smtClean="0"/>
                        <a:t>, or what something is made of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Ex: El </a:t>
                      </a:r>
                      <a:r>
                        <a:rPr lang="en-US" b="1" dirty="0" err="1" smtClean="0"/>
                        <a:t>libro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es</a:t>
                      </a:r>
                      <a:r>
                        <a:rPr lang="en-US" b="1" dirty="0" smtClean="0"/>
                        <a:t> de </a:t>
                      </a:r>
                      <a:r>
                        <a:rPr lang="en-US" b="1" dirty="0" err="1" smtClean="0"/>
                        <a:t>él</a:t>
                      </a:r>
                      <a:r>
                        <a:rPr lang="en-US" b="1" dirty="0" smtClean="0"/>
                        <a:t>.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The book is his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Ex: la mesa </a:t>
                      </a:r>
                      <a:r>
                        <a:rPr lang="en-US" b="1" dirty="0" err="1" smtClean="0"/>
                        <a:t>es</a:t>
                      </a:r>
                      <a:r>
                        <a:rPr lang="en-US" b="1" dirty="0" smtClean="0"/>
                        <a:t> de metal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The table is made of metal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/>
                      </a:r>
                      <a:br>
                        <a:rPr lang="en-US" b="1" dirty="0" smtClean="0"/>
                      </a:br>
                      <a:r>
                        <a:rPr lang="en-US" b="1" dirty="0" smtClean="0"/>
                        <a:t>★Used to indicate time or the date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Ex: Son </a:t>
                      </a:r>
                      <a:r>
                        <a:rPr lang="en-US" b="1" dirty="0" err="1" smtClean="0"/>
                        <a:t>las</a:t>
                      </a:r>
                      <a:r>
                        <a:rPr lang="en-US" b="1" dirty="0" smtClean="0"/>
                        <a:t> dos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It is two o’clock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Ex: Hoy </a:t>
                      </a:r>
                      <a:r>
                        <a:rPr lang="en-US" b="1" dirty="0" err="1" smtClean="0"/>
                        <a:t>es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jueves</a:t>
                      </a:r>
                      <a:r>
                        <a:rPr lang="en-US" b="1" dirty="0" smtClean="0"/>
                        <a:t/>
                      </a:r>
                      <a:br>
                        <a:rPr lang="en-US" b="1" dirty="0" smtClean="0"/>
                      </a:br>
                      <a:r>
                        <a:rPr lang="en-US" b="1" dirty="0" smtClean="0"/>
                        <a:t>Today is Thursday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/>
                      </a:r>
                      <a:br>
                        <a:rPr lang="en-US" b="1" dirty="0" smtClean="0"/>
                      </a:b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ESTAR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✪Used to indicate location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Ex: el </a:t>
                      </a:r>
                      <a:r>
                        <a:rPr lang="en-US" b="1" dirty="0" err="1" smtClean="0"/>
                        <a:t>libro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está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aquí</a:t>
                      </a:r>
                      <a:r>
                        <a:rPr lang="en-US" b="1" dirty="0" smtClean="0"/>
                        <a:t>.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The book is here.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/>
                      </a:r>
                      <a:br>
                        <a:rPr lang="en-US" b="1" dirty="0" smtClean="0"/>
                      </a:br>
                      <a:r>
                        <a:rPr lang="en-US" b="1" dirty="0" smtClean="0"/>
                        <a:t>✪Used to identify a temporary condition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Ex: </a:t>
                      </a:r>
                      <a:r>
                        <a:rPr lang="en-US" b="1" dirty="0" err="1" smtClean="0"/>
                        <a:t>Él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está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enfermo</a:t>
                      </a:r>
                      <a:r>
                        <a:rPr lang="en-US" b="1" dirty="0" smtClean="0"/>
                        <a:t/>
                      </a:r>
                      <a:br>
                        <a:rPr lang="en-US" b="1" dirty="0" smtClean="0"/>
                      </a:br>
                      <a:r>
                        <a:rPr lang="en-US" b="1" dirty="0" smtClean="0"/>
                        <a:t>He is sick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La </a:t>
                      </a:r>
                      <a:r>
                        <a:rPr lang="en-US" b="1" dirty="0" err="1" smtClean="0"/>
                        <a:t>puerta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está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cerrada</a:t>
                      </a:r>
                      <a:r>
                        <a:rPr lang="en-US" b="1" dirty="0" smtClean="0"/>
                        <a:t/>
                      </a:r>
                      <a:br>
                        <a:rPr lang="en-US" b="1" dirty="0" smtClean="0"/>
                      </a:br>
                      <a:r>
                        <a:rPr lang="en-US" b="1" dirty="0" smtClean="0"/>
                        <a:t> The door is closed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/>
                      </a:r>
                      <a:br>
                        <a:rPr lang="en-US" b="1" dirty="0" smtClean="0"/>
                      </a:br>
                      <a:r>
                        <a:rPr lang="en-US" b="1" dirty="0" smtClean="0"/>
                        <a:t>✪Used with personal reactions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Ex: </a:t>
                      </a:r>
                      <a:r>
                        <a:rPr lang="en-US" b="1" dirty="0" err="1" smtClean="0"/>
                        <a:t>Estás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muy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bonita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hoy</a:t>
                      </a:r>
                      <a:r>
                        <a:rPr lang="en-US" b="1" dirty="0" smtClean="0"/>
                        <a:t>!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>You look beautiful today!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b="1" dirty="0" smtClean="0"/>
                        <a:t/>
                      </a:r>
                      <a:br>
                        <a:rPr lang="en-US" b="1" dirty="0" smtClean="0"/>
                      </a:br>
                      <a:r>
                        <a:rPr lang="en-US" b="1" dirty="0" smtClean="0"/>
                        <a:t/>
                      </a:r>
                      <a:br>
                        <a:rPr lang="en-US" b="1" dirty="0" smtClean="0"/>
                      </a:b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3912"/>
          </a:xfrm>
        </p:spPr>
        <p:txBody>
          <a:bodyPr/>
          <a:lstStyle/>
          <a:p>
            <a:r>
              <a:rPr lang="en-US" dirty="0" err="1" smtClean="0"/>
              <a:t>Ir</a:t>
            </a:r>
            <a:r>
              <a:rPr lang="en-US" dirty="0" smtClean="0"/>
              <a:t>- to go</a:t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Vamos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/>
              <a:t> </a:t>
            </a:r>
            <a:r>
              <a:rPr lang="en-US" dirty="0" smtClean="0"/>
              <a:t>Vas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V</a:t>
            </a:r>
            <a:r>
              <a:rPr lang="en-US" dirty="0" err="1"/>
              <a:t>a</a:t>
            </a:r>
            <a:r>
              <a:rPr lang="en-US" dirty="0" err="1" smtClean="0"/>
              <a:t>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Va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Van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61954"/>
          </a:xfrm>
        </p:spPr>
        <p:txBody>
          <a:bodyPr/>
          <a:lstStyle/>
          <a:p>
            <a:r>
              <a:rPr lang="en-US" dirty="0" err="1" smtClean="0"/>
              <a:t>Tener</a:t>
            </a:r>
            <a:r>
              <a:rPr lang="en-US" dirty="0" smtClean="0"/>
              <a:t>- to have</a:t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Tengo</a:t>
            </a:r>
            <a:r>
              <a:rPr lang="en-US" dirty="0" smtClean="0"/>
              <a:t>	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Tenemos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Tienes</a:t>
            </a:r>
            <a:r>
              <a:rPr lang="en-US" dirty="0" smtClean="0"/>
              <a:t>	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Tenéis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Tiene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Tienen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84506"/>
          </a:xfrm>
        </p:spPr>
        <p:txBody>
          <a:bodyPr/>
          <a:lstStyle/>
          <a:p>
            <a:r>
              <a:rPr lang="en-US" dirty="0" err="1" smtClean="0"/>
              <a:t>Hacer</a:t>
            </a:r>
            <a:r>
              <a:rPr lang="en-US" dirty="0" smtClean="0"/>
              <a:t>- to do</a:t>
            </a:r>
            <a:br>
              <a:rPr lang="en-US" dirty="0" smtClean="0"/>
            </a:br>
            <a:r>
              <a:rPr lang="en-US" dirty="0" err="1" smtClean="0">
                <a:solidFill>
                  <a:srgbClr val="FFFF00"/>
                </a:solidFill>
              </a:rPr>
              <a:t>Yo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Hago</a:t>
            </a:r>
            <a:r>
              <a:rPr lang="en-US" dirty="0" smtClean="0">
                <a:solidFill>
                  <a:srgbClr val="FFFF00"/>
                </a:solidFill>
              </a:rPr>
              <a:t>	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Hacemos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Haces</a:t>
            </a:r>
            <a:r>
              <a:rPr lang="en-US" dirty="0" smtClean="0"/>
              <a:t>	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Hacéis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Hace</a:t>
            </a:r>
            <a:r>
              <a:rPr lang="en-US" dirty="0" smtClean="0"/>
              <a:t>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Hacen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Only irregular in the “</a:t>
            </a:r>
            <a:r>
              <a:rPr lang="en-US" dirty="0" err="1" smtClean="0"/>
              <a:t>Yo</a:t>
            </a:r>
            <a:r>
              <a:rPr lang="en-US" dirty="0" smtClean="0"/>
              <a:t>” form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3912"/>
          </a:xfrm>
        </p:spPr>
        <p:txBody>
          <a:bodyPr/>
          <a:lstStyle/>
          <a:p>
            <a:r>
              <a:rPr lang="en-US" dirty="0" err="1" smtClean="0"/>
              <a:t>Ver</a:t>
            </a:r>
            <a:r>
              <a:rPr lang="en-US" dirty="0" smtClean="0"/>
              <a:t>- to see/to watch</a:t>
            </a:r>
            <a:br>
              <a:rPr lang="en-US" dirty="0" smtClean="0"/>
            </a:br>
            <a:r>
              <a:rPr lang="en-US" dirty="0" err="1" smtClean="0">
                <a:solidFill>
                  <a:srgbClr val="FFFF00"/>
                </a:solidFill>
              </a:rPr>
              <a:t>Yo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Veo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Vemos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Ves</a:t>
            </a:r>
            <a:r>
              <a:rPr lang="en-US" dirty="0" smtClean="0"/>
              <a:t>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Veis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</a:t>
            </a:r>
            <a:r>
              <a:rPr lang="en-US" dirty="0" err="1" smtClean="0"/>
              <a:t>Ve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Ven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Only irregular in the “</a:t>
            </a:r>
            <a:r>
              <a:rPr lang="en-US" dirty="0" err="1" smtClean="0"/>
              <a:t>Yo</a:t>
            </a:r>
            <a:r>
              <a:rPr lang="en-US" dirty="0" smtClean="0"/>
              <a:t>” form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1409</Words>
  <Application>Microsoft Macintosh PowerPoint</Application>
  <PresentationFormat>On-screen Show (4:3)</PresentationFormat>
  <Paragraphs>33</Paragraphs>
  <Slides>32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¡Verbs! A Semester Review Because I love you guys Learn these verbs!!</vt:lpstr>
      <vt:lpstr>Irregular Verbs we have learned  Ser-to be Estar-to be Tener- to have Ir- to go Gustar- to like/to be pleasing to</vt:lpstr>
      <vt:lpstr>Ser- to be Yo Soy   Nosotros Somos Tú Eres  Vosotros Soís Él/Ella/Ud. Es Ellos/Ellas/Uds. Son  Used with permanent states of being</vt:lpstr>
      <vt:lpstr>Estar- to be Yo Estoy  Nosotros Estamos Tú Estás  Vosotros Estáis Él/Ella/Ud. Está Ellos/Ellas/Uds. Están  Used with temporary states of being</vt:lpstr>
      <vt:lpstr>Slide 5</vt:lpstr>
      <vt:lpstr>Ir- to go Yo Voy  Nosotros Vamos Tú Vas  Vosotros Vais Él/Ella/Ud. Va   Ellos/Ellas/Uds. Van</vt:lpstr>
      <vt:lpstr>Tener- to have Yo Tengo   Nosotros Tenemos Tú Tienes   Vosotros Tenéis Él/Ella/Ud. Tiene   Ellos/Ellas/Uds. Tienen</vt:lpstr>
      <vt:lpstr>Hacer- to do Yo Hago   Nosotros Hacemos Tú Haces   Vosotros Hacéis Él/Ella/Ud. Hace  Ellos/Ellas/Uds. Hacen  Only irregular in the “Yo” form</vt:lpstr>
      <vt:lpstr>Ver- to see/to watch Yo Veo  Nosotros Vemos Tú Ves  Vosotros Veis Él/Ella/Ud. Ve   Ellos/Ellas/Uds. Ven  Only irregular in the “Yo” form</vt:lpstr>
      <vt:lpstr>Saber- to know Yo Sé  Nosotros Sabemos Tú Sabes Vosotros Sabéis Él/Ella/Ud. Sabe  Ellos/Ellas/Uds. Saben  Only irregular in the “Yo” form</vt:lpstr>
      <vt:lpstr>Gustar- to like, to be pleasing  me te le       nos   gusta os les If what is being liked is singular</vt:lpstr>
      <vt:lpstr>Gustar- to like, to be pleasing me te le        nos   gustan  os les If what is being liked is plural</vt:lpstr>
      <vt:lpstr>Ejemplos:  Me gusta la biología I like biology  Me gustan tacos I like tacos</vt:lpstr>
      <vt:lpstr>Regular “AR” verbs  Estudiar- to study Escuchar- to listen Mirar-to see/watch Hablar-to speak/talk Caminar- to walk Cantar- to sing Levantar- to lift/raise</vt:lpstr>
      <vt:lpstr>The Format: Yoo  Nosotrosamos Túas  Vosotrosáis Él/Ella/Ud.a   Ellos/Ellas/Uds.an</vt:lpstr>
      <vt:lpstr>Estudiar- to study  Yo Estudio  Nosotros Estudiamos Tú Estudias   Vosotros Estudiáis Él/Ella/Ud. Estudia   Ellos/Ellas/Uds. Estuduan</vt:lpstr>
      <vt:lpstr>Escuchar- to listen/hear  Yo Escucho  Nosotros Escuchamos Tú Escuchas  Vosotros Escucháis Él/Ella/Ud. Escucha   Ellos/Ellas/Uds. Escuchan</vt:lpstr>
      <vt:lpstr>Mirar- to see/watch  Yo Miro  Nosotros Miramos Tú Miras  Vosotros Miráis Él/Ella/Ud. Mira   Ellos/Ellas/Uds. Miran</vt:lpstr>
      <vt:lpstr>Hablar- to speak  Yo Hablo   Nosotros Hablamos Tú Hablas   Vosotros Habláis Él/Ella/Ud. Habla   Ellos/Ellas/Uds. Hablan</vt:lpstr>
      <vt:lpstr>Caminar- to walk  Yo Camino  Nosotros Caminamos Tú Caminas  Vosotros Camináis Él/Ella/Ud. Camina   Ellos/Ellas/Uds. Caminan</vt:lpstr>
      <vt:lpstr>Cantar- to sing  Yo Canto  Nosotros Cantamos Tú Cantas  Vosotros Cantáis Él/Ella/Ud. Canta   Ellos/Ellas/Uds. Cantan</vt:lpstr>
      <vt:lpstr>Levantar- to lift/raise  Yo Levanto  Nosotros Levantamos Tú Lavantas  Vosotros Levantáis Él/Ella/Ud. Levanta   Ellos/Ellas/Uds. Levantan</vt:lpstr>
      <vt:lpstr>Regular “ER” Verbs  Comer- to eat Comprender- to understand Leer- to read </vt:lpstr>
      <vt:lpstr>The Format: Yoo  Nosotrosemos Túes  Vosotroséis Él/Ella/Ud.e   Ellos/Ellas/Uds.en  Nosotros and Vosotros are the only different forms between “Er” and “IR” verbs</vt:lpstr>
      <vt:lpstr>Comer- to eat  Yo Como  Nosotros Comemos Tú Comes  Vosotros Coméis Él/Ella/Ud. Come   Ellos/Ellas/Uds. Comen  Note: Como= I eat ¿Cómo?= ¿what?</vt:lpstr>
      <vt:lpstr>Comprender- to understand  Yo Comprendo    Nosotros Comprendemos Tú Comprendes   Vosotros Comprendéis Él/Ella/Ud. Comprende   Ellos/Ellas/Uds. Comprenden</vt:lpstr>
      <vt:lpstr>Leer- to read  Yo  Leo  Nosotros Leemos Tú Lees  Vosotros Leéis Él/Ella/Ud. Lee   Ellos/Ellas/Uds. Leen  Note: Lee is pronounced Leh, NOT LEEEE </vt:lpstr>
      <vt:lpstr>Regular “IR” Verbs  Vivir- to live Escribir- to write</vt:lpstr>
      <vt:lpstr>The Format: Yoo  Nosotrosimos Túes  Vosotrosís Él/Ella/Ud.e   Ellos/Ellas/Uds.en  Nosotros and Vosotros are the only difference between IR and ER conjugations</vt:lpstr>
      <vt:lpstr>Vivir- to live  Yo Vivo  Nosotros Vivimos Tú Vives  Vosotros Vivís Él/Ella/Ud. Vive   Ellos/Ellas/Uds. Viven</vt:lpstr>
      <vt:lpstr>Escribir- to write  Yo Escribo  Nosotros Escribimos Tú Escribes  Vosotros Escribís Él/Ella/Ud. Escribe   Ellos/Ellas/Uds. Escriben</vt:lpstr>
      <vt:lpstr>Other things to review: Vocabulary words Noun and Adjective agreement Pluralization Introducing yourself Introducing others Saying Hello and Goodbye Telling someone your age Telling someone where you are from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¡Verbs!</dc:title>
  <dc:creator>Frankel Jewish Academy</dc:creator>
  <cp:lastModifiedBy>Frankel Jewish Academy</cp:lastModifiedBy>
  <cp:revision>4</cp:revision>
  <dcterms:created xsi:type="dcterms:W3CDTF">2011-12-01T14:29:50Z</dcterms:created>
  <dcterms:modified xsi:type="dcterms:W3CDTF">2011-12-01T14:31:22Z</dcterms:modified>
</cp:coreProperties>
</file>